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75" r:id="rId4"/>
    <p:sldId id="376" r:id="rId5"/>
    <p:sldId id="377" r:id="rId6"/>
    <p:sldId id="365" r:id="rId7"/>
    <p:sldId id="371" r:id="rId8"/>
    <p:sldId id="372" r:id="rId9"/>
    <p:sldId id="373" r:id="rId10"/>
    <p:sldId id="37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13" autoAdjust="0"/>
    <p:restoredTop sz="86307" autoAdjust="0"/>
  </p:normalViewPr>
  <p:slideViewPr>
    <p:cSldViewPr>
      <p:cViewPr>
        <p:scale>
          <a:sx n="103" d="100"/>
          <a:sy n="103" d="100"/>
        </p:scale>
        <p:origin x="-50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noProof="0" dirty="0" smtClean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dirty="0" smtClean="0">
                <a:latin typeface="Arial Rounded MT Bold" pitchFamily="34" charset="0"/>
              </a:rPr>
              <a:t>La révolution mobile en Afrique</a:t>
            </a:r>
            <a:endParaRPr lang="fr-FR" sz="24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  <p:pic>
        <p:nvPicPr>
          <p:cNvPr id="4" name="Picture 3" descr="Screen Shot 2013-11-26 at 7.02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8" y="990600"/>
            <a:ext cx="9144000" cy="909940"/>
          </a:xfrm>
          <a:prstGeom prst="rect">
            <a:avLst/>
          </a:prstGeom>
        </p:spPr>
      </p:pic>
      <p:pic>
        <p:nvPicPr>
          <p:cNvPr id="5" name="Picture 4" descr="Screen Shot 2013-11-26 at 7.04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200"/>
            <a:ext cx="9144000" cy="4774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21452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verbe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2133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used</a:t>
            </a:r>
            <a:r>
              <a:rPr lang="fr-FR" b="1" dirty="0" smtClean="0"/>
              <a:t> for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29072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nom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2895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birth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37454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adjectif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3733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well</a:t>
            </a:r>
            <a:r>
              <a:rPr lang="fr-FR" b="1" dirty="0" smtClean="0"/>
              <a:t>-</a:t>
            </a:r>
            <a:r>
              <a:rPr lang="fr-FR" b="1" dirty="0" err="1" smtClean="0"/>
              <a:t>to-do</a:t>
            </a:r>
            <a:r>
              <a:rPr lang="fr-FR" b="1" dirty="0" smtClean="0"/>
              <a:t> / </a:t>
            </a:r>
            <a:r>
              <a:rPr lang="fr-FR" b="1" dirty="0" err="1" smtClean="0"/>
              <a:t>rich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45074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verbe</a:t>
            </a:r>
            <a:endParaRPr lang="fr-F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4495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</a:t>
            </a:r>
            <a:r>
              <a:rPr lang="fr-FR" b="1" dirty="0" err="1" smtClean="0"/>
              <a:t>increase</a:t>
            </a:r>
            <a:endParaRPr lang="fr-F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5345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adjectif</a:t>
            </a:r>
            <a:endParaRPr lang="fr-FR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81800" y="5334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basic</a:t>
            </a:r>
            <a:endParaRPr lang="fr-F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38400" y="6107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verbe</a:t>
            </a:r>
            <a:endParaRPr lang="fr-FR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81800" y="6096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count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8166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  <p:pic>
        <p:nvPicPr>
          <p:cNvPr id="4" name="Picture 3" descr="Screen Shot 2013-11-26 at 7.02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8" y="990600"/>
            <a:ext cx="9144000" cy="909940"/>
          </a:xfrm>
          <a:prstGeom prst="rect">
            <a:avLst/>
          </a:prstGeom>
        </p:spPr>
      </p:pic>
      <p:pic>
        <p:nvPicPr>
          <p:cNvPr id="3" name="Picture 2" descr="Screen Shot 2013-11-26 at 7.05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80" y="1989689"/>
            <a:ext cx="9144000" cy="31941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219681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verbe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2185142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count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29834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nom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2971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use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37454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verbe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3733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irrigate</a:t>
            </a:r>
            <a:r>
              <a:rPr lang="fr-FR" b="1" dirty="0" smtClean="0"/>
              <a:t> / </a:t>
            </a:r>
            <a:r>
              <a:rPr lang="fr-FR" b="1" dirty="0" err="1" smtClean="0"/>
              <a:t>supply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45074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verbe</a:t>
            </a:r>
            <a:endParaRPr lang="fr-F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4495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</a:t>
            </a:r>
            <a:r>
              <a:rPr lang="fr-FR" b="1" dirty="0" err="1" smtClean="0"/>
              <a:t>develop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60402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  <p:pic>
        <p:nvPicPr>
          <p:cNvPr id="4" name="Picture 3" descr="Screen Shot 2013-11-26 at 7.02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8" y="990600"/>
            <a:ext cx="9144000" cy="909940"/>
          </a:xfrm>
          <a:prstGeom prst="rect">
            <a:avLst/>
          </a:prstGeom>
        </p:spPr>
      </p:pic>
      <p:pic>
        <p:nvPicPr>
          <p:cNvPr id="5" name="Picture 4" descr="Screen Shot 2013-11-26 at 7.06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5348"/>
            <a:ext cx="9144000" cy="32573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4600" y="2297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adjectif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2286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levied</a:t>
            </a:r>
            <a:r>
              <a:rPr lang="fr-FR" b="1" dirty="0" smtClean="0"/>
              <a:t> / </a:t>
            </a:r>
            <a:r>
              <a:rPr lang="fr-FR" b="1" dirty="0" err="1" smtClean="0"/>
              <a:t>assessed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3059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nom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3048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an </a:t>
            </a:r>
            <a:r>
              <a:rPr lang="fr-FR" b="1" dirty="0" err="1" smtClean="0"/>
              <a:t>account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4600" y="3821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nom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0" y="3810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subscribers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4600" y="46598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nom</a:t>
            </a:r>
            <a:endParaRPr lang="fr-F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4648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drought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96958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15200" cy="4449763"/>
          </a:xfrm>
        </p:spPr>
        <p:txBody>
          <a:bodyPr/>
          <a:lstStyle/>
          <a:p>
            <a:r>
              <a:rPr lang="fr-FR" dirty="0"/>
              <a:t>À part de la communication, en quel(s) domaine(s) est-ce que le portable a changé l’Afrique 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dirty="0" smtClean="0"/>
              <a:t>À part de la communication, le portable a changé </a:t>
            </a:r>
            <a:r>
              <a:rPr lang="fr-FR" b="1" dirty="0" smtClean="0"/>
              <a:t>le développement économique.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239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En 1998, quel groupe possédait un téléphone mobile ? Comment est-ce que ça a changé à la fin de 2007 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dirty="0" smtClean="0"/>
              <a:t>En 1998, </a:t>
            </a:r>
            <a:r>
              <a:rPr lang="fr-FR" b="1" dirty="0" smtClean="0"/>
              <a:t>les groupes aisés possédaient</a:t>
            </a:r>
            <a:r>
              <a:rPr lang="fr-FR" dirty="0" smtClean="0"/>
              <a:t> un téléphone mobile.</a:t>
            </a:r>
          </a:p>
          <a:p>
            <a:r>
              <a:rPr lang="fr-FR" dirty="0" smtClean="0"/>
              <a:t>À la fin de 2007, </a:t>
            </a:r>
            <a:r>
              <a:rPr lang="fr-FR" b="1" dirty="0" smtClean="0"/>
              <a:t>le nombre d’abonnement a augmenté de 49% par an en Afrique.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020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Quels facteurs ont influencé la croissance de l’usage du téléphone mobile 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dirty="0" smtClean="0"/>
              <a:t>Les facteurs sont que </a:t>
            </a:r>
            <a:r>
              <a:rPr lang="fr-FR" b="1" dirty="0" smtClean="0"/>
              <a:t>moins de 30% de la population a accès à l’électricité alors que 11,5% a accès a internet.</a:t>
            </a:r>
            <a:endParaRPr lang="fr-FR" dirty="0" smtClean="0"/>
          </a:p>
          <a:p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553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Quels sortes de services sont maintenant disponibles aux populations qui vivent dans des endroits ruraux </a:t>
            </a:r>
            <a:r>
              <a:rPr lang="fr-FR" dirty="0" smtClean="0"/>
              <a:t>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Les services </a:t>
            </a:r>
            <a:r>
              <a:rPr lang="en-US" dirty="0" err="1" smtClean="0"/>
              <a:t>maintenant</a:t>
            </a:r>
            <a:r>
              <a:rPr lang="en-US" dirty="0" smtClean="0"/>
              <a:t> </a:t>
            </a:r>
            <a:r>
              <a:rPr lang="en-US" dirty="0" err="1" smtClean="0"/>
              <a:t>disponibles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b="1" dirty="0" smtClean="0"/>
              <a:t>des services </a:t>
            </a:r>
            <a:r>
              <a:rPr lang="en-US" b="1" dirty="0" err="1" smtClean="0"/>
              <a:t>bancaires</a:t>
            </a:r>
            <a:r>
              <a:rPr lang="en-US" b="1" dirty="0" smtClean="0"/>
              <a:t>, </a:t>
            </a:r>
            <a:r>
              <a:rPr lang="en-US" b="1" dirty="0" err="1" smtClean="0"/>
              <a:t>administratifs</a:t>
            </a:r>
            <a:r>
              <a:rPr lang="en-US" b="1" dirty="0" smtClean="0"/>
              <a:t>, </a:t>
            </a:r>
            <a:r>
              <a:rPr lang="en-US" b="1" dirty="0" err="1" smtClean="0"/>
              <a:t>médicaux</a:t>
            </a:r>
            <a:r>
              <a:rPr lang="en-US" b="1" dirty="0" smtClean="0"/>
              <a:t>, </a:t>
            </a:r>
            <a:r>
              <a:rPr lang="en-US" b="1" dirty="0" err="1" smtClean="0"/>
              <a:t>scolaires</a:t>
            </a:r>
            <a:r>
              <a:rPr lang="en-US" b="1" dirty="0" smtClean="0"/>
              <a:t>, et </a:t>
            </a:r>
            <a:r>
              <a:rPr lang="en-US" b="1" dirty="0" err="1" smtClean="0"/>
              <a:t>entrepreneuriales</a:t>
            </a:r>
            <a:r>
              <a:rPr lang="en-US" b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64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Qu’est-ce que le service M-Pesa ?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M-</a:t>
            </a:r>
            <a:r>
              <a:rPr lang="en-US" dirty="0" err="1" smtClean="0"/>
              <a:t>Pesa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/>
              <a:t> </a:t>
            </a:r>
            <a:r>
              <a:rPr lang="en-US" dirty="0" smtClean="0"/>
              <a:t>un </a:t>
            </a:r>
            <a:r>
              <a:rPr lang="en-US" dirty="0" err="1" smtClean="0"/>
              <a:t>paiement</a:t>
            </a:r>
            <a:r>
              <a:rPr lang="en-US" dirty="0" smtClean="0"/>
              <a:t> mobile.</a:t>
            </a:r>
          </a:p>
          <a:p>
            <a:r>
              <a:rPr lang="en-US" dirty="0" smtClean="0"/>
              <a:t>M-</a:t>
            </a:r>
            <a:r>
              <a:rPr lang="en-US" dirty="0" err="1" smtClean="0"/>
              <a:t>Pesa</a:t>
            </a:r>
            <a:r>
              <a:rPr lang="en-US" dirty="0" smtClean="0"/>
              <a:t> </a:t>
            </a:r>
            <a:r>
              <a:rPr lang="en-US" dirty="0" err="1" smtClean="0"/>
              <a:t>transforme</a:t>
            </a:r>
            <a:r>
              <a:rPr lang="en-US" dirty="0" smtClean="0"/>
              <a:t> le </a:t>
            </a:r>
            <a:r>
              <a:rPr lang="en-US" dirty="0" err="1" smtClean="0"/>
              <a:t>téléphone</a:t>
            </a:r>
            <a:r>
              <a:rPr lang="en-US" dirty="0" smtClean="0"/>
              <a:t> mobile en </a:t>
            </a:r>
            <a:r>
              <a:rPr lang="en-US" dirty="0" err="1" smtClean="0"/>
              <a:t>une</a:t>
            </a:r>
            <a:r>
              <a:rPr lang="en-US" dirty="0" smtClean="0"/>
              <a:t> carte </a:t>
            </a:r>
            <a:r>
              <a:rPr lang="en-US" dirty="0" err="1" smtClean="0"/>
              <a:t>bancaire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M-</a:t>
            </a:r>
            <a:r>
              <a:rPr lang="en-US" dirty="0" err="1" smtClean="0"/>
              <a:t>Pese</a:t>
            </a:r>
            <a:r>
              <a:rPr lang="en-US" dirty="0" smtClean="0"/>
              <a:t> </a:t>
            </a:r>
            <a:r>
              <a:rPr lang="en-US" dirty="0" err="1" smtClean="0"/>
              <a:t>permet</a:t>
            </a:r>
            <a:r>
              <a:rPr lang="en-US" dirty="0" smtClean="0"/>
              <a:t> aux </a:t>
            </a:r>
            <a:r>
              <a:rPr lang="en-US" dirty="0" err="1" smtClean="0"/>
              <a:t>kenyans</a:t>
            </a:r>
            <a:r>
              <a:rPr lang="en-US" dirty="0" smtClean="0"/>
              <a:t> de </a:t>
            </a:r>
            <a:r>
              <a:rPr lang="en-US" dirty="0" err="1" smtClean="0"/>
              <a:t>déposer</a:t>
            </a:r>
            <a:r>
              <a:rPr lang="en-US" dirty="0" smtClean="0"/>
              <a:t> </a:t>
            </a:r>
            <a:r>
              <a:rPr lang="en-US" dirty="0" err="1" smtClean="0"/>
              <a:t>jusque</a:t>
            </a:r>
            <a:r>
              <a:rPr lang="en-US" dirty="0" smtClean="0"/>
              <a:t> 380 euros </a:t>
            </a:r>
            <a:r>
              <a:rPr lang="en-US" dirty="0" err="1" smtClean="0"/>
              <a:t>sur</a:t>
            </a:r>
            <a:r>
              <a:rPr lang="en-US" dirty="0" smtClean="0"/>
              <a:t> un </a:t>
            </a:r>
            <a:r>
              <a:rPr lang="en-US" dirty="0" err="1" smtClean="0"/>
              <a:t>compte</a:t>
            </a:r>
            <a:r>
              <a:rPr lang="en-US" dirty="0" smtClean="0"/>
              <a:t> mobile.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76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140</Words>
  <Application>Microsoft Macintosh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Français 3</vt:lpstr>
      <vt:lpstr>Vocabulaire</vt:lpstr>
      <vt:lpstr>Vocabulaire</vt:lpstr>
      <vt:lpstr>Vocabulaire</vt:lpstr>
      <vt:lpstr>#1</vt:lpstr>
      <vt:lpstr>#2</vt:lpstr>
      <vt:lpstr>#3</vt:lpstr>
      <vt:lpstr>#4</vt:lpstr>
      <vt:lpstr>#5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111</cp:revision>
  <dcterms:modified xsi:type="dcterms:W3CDTF">2014-05-06T17:25:50Z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